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5"/>
    <p:sldMasterId id="2147483682" r:id="rId6"/>
    <p:sldMasterId id="2147483688" r:id="rId7"/>
  </p:sldMasterIdLst>
  <p:notesMasterIdLst>
    <p:notesMasterId r:id="rId22"/>
  </p:notesMasterIdLst>
  <p:sldIdLst>
    <p:sldId id="274" r:id="rId8"/>
    <p:sldId id="292" r:id="rId9"/>
    <p:sldId id="293" r:id="rId10"/>
    <p:sldId id="294" r:id="rId11"/>
    <p:sldId id="282" r:id="rId12"/>
    <p:sldId id="283" r:id="rId13"/>
    <p:sldId id="287" r:id="rId14"/>
    <p:sldId id="288" r:id="rId15"/>
    <p:sldId id="295" r:id="rId16"/>
    <p:sldId id="297" r:id="rId17"/>
    <p:sldId id="298" r:id="rId18"/>
    <p:sldId id="285" r:id="rId19"/>
    <p:sldId id="286" r:id="rId20"/>
    <p:sldId id="28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8">
          <p15:clr>
            <a:srgbClr val="A4A3A4"/>
          </p15:clr>
        </p15:guide>
        <p15:guide id="2" orient="horz" pos="569">
          <p15:clr>
            <a:srgbClr val="A4A3A4"/>
          </p15:clr>
        </p15:guide>
        <p15:guide id="3" orient="horz" pos="757">
          <p15:clr>
            <a:srgbClr val="A4A3A4"/>
          </p15:clr>
        </p15:guide>
        <p15:guide id="4" orient="horz" pos="1588">
          <p15:clr>
            <a:srgbClr val="A4A3A4"/>
          </p15:clr>
        </p15:guide>
        <p15:guide id="5" orient="horz" pos="133">
          <p15:clr>
            <a:srgbClr val="A4A3A4"/>
          </p15:clr>
        </p15:guide>
        <p15:guide id="6" orient="horz" pos="105">
          <p15:clr>
            <a:srgbClr val="A4A3A4"/>
          </p15:clr>
        </p15:guide>
        <p15:guide id="7" pos="5406">
          <p15:clr>
            <a:srgbClr val="A4A3A4"/>
          </p15:clr>
        </p15:guide>
        <p15:guide id="8" pos="145">
          <p15:clr>
            <a:srgbClr val="A4A3A4"/>
          </p15:clr>
        </p15:guide>
        <p15:guide id="9" pos="1110">
          <p15:clr>
            <a:srgbClr val="A4A3A4"/>
          </p15:clr>
        </p15:guide>
        <p15:guide id="10" pos="56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E28"/>
    <a:srgbClr val="544496"/>
    <a:srgbClr val="4C575E"/>
    <a:srgbClr val="2B353B"/>
    <a:srgbClr val="FDC82F"/>
    <a:srgbClr val="5398D5"/>
    <a:srgbClr val="6639B7"/>
    <a:srgbClr val="BEC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7" autoAdjust="0"/>
    <p:restoredTop sz="94229" autoAdjust="0"/>
  </p:normalViewPr>
  <p:slideViewPr>
    <p:cSldViewPr snapToGrid="0" snapToObjects="1">
      <p:cViewPr varScale="1">
        <p:scale>
          <a:sx n="142" d="100"/>
          <a:sy n="142" d="100"/>
        </p:scale>
        <p:origin x="1074" y="126"/>
      </p:cViewPr>
      <p:guideLst>
        <p:guide orient="horz" pos="2958"/>
        <p:guide orient="horz" pos="569"/>
        <p:guide orient="horz" pos="757"/>
        <p:guide orient="horz" pos="1588"/>
        <p:guide orient="horz" pos="133"/>
        <p:guide orient="horz" pos="105"/>
        <p:guide pos="5406"/>
        <p:guide pos="145"/>
        <p:guide pos="1110"/>
        <p:guide pos="56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79" d="100"/>
        <a:sy n="279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ndon.iske\AppData\Local\Temp\OneNote\15.0\NT\2-4\Metrics%20-%20Spreadsheet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ndon.iske\AppData\Local\Temp\OneNote\15.0\NT\2-4\Metrics%20-%20Spreadsheet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ndon.iske\AppData\Local\Temp\OneNote\15.0\NT\2-4\Metrics%20-%20Spreadsheet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265156611460785E-2"/>
          <c:y val="0.1152701426921405"/>
          <c:w val="0.87753018372703417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Devices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Sheet1!$A$2:$A$75</c:f>
              <c:numCache>
                <c:formatCode>yyyy\-mm\-dd;@</c:formatCode>
                <c:ptCount val="74"/>
                <c:pt idx="0">
                  <c:v>42772</c:v>
                </c:pt>
                <c:pt idx="1">
                  <c:v>42773</c:v>
                </c:pt>
                <c:pt idx="2">
                  <c:v>42775</c:v>
                </c:pt>
                <c:pt idx="3">
                  <c:v>42779</c:v>
                </c:pt>
                <c:pt idx="4">
                  <c:v>42781</c:v>
                </c:pt>
                <c:pt idx="5">
                  <c:v>42782</c:v>
                </c:pt>
                <c:pt idx="6">
                  <c:v>42783</c:v>
                </c:pt>
                <c:pt idx="7">
                  <c:v>42793</c:v>
                </c:pt>
                <c:pt idx="8">
                  <c:v>42794</c:v>
                </c:pt>
                <c:pt idx="9">
                  <c:v>42796</c:v>
                </c:pt>
                <c:pt idx="10">
                  <c:v>42821</c:v>
                </c:pt>
                <c:pt idx="11">
                  <c:v>42822</c:v>
                </c:pt>
                <c:pt idx="12">
                  <c:v>42828</c:v>
                </c:pt>
                <c:pt idx="13">
                  <c:v>42835</c:v>
                </c:pt>
                <c:pt idx="14">
                  <c:v>42842</c:v>
                </c:pt>
                <c:pt idx="15">
                  <c:v>42849</c:v>
                </c:pt>
                <c:pt idx="16">
                  <c:v>42864</c:v>
                </c:pt>
                <c:pt idx="17">
                  <c:v>42865</c:v>
                </c:pt>
                <c:pt idx="18">
                  <c:v>42887</c:v>
                </c:pt>
                <c:pt idx="19">
                  <c:v>42894</c:v>
                </c:pt>
                <c:pt idx="20">
                  <c:v>42905</c:v>
                </c:pt>
                <c:pt idx="21">
                  <c:v>42908</c:v>
                </c:pt>
                <c:pt idx="22">
                  <c:v>42914</c:v>
                </c:pt>
                <c:pt idx="23">
                  <c:v>42929</c:v>
                </c:pt>
                <c:pt idx="24">
                  <c:v>42933</c:v>
                </c:pt>
                <c:pt idx="25">
                  <c:v>42936</c:v>
                </c:pt>
                <c:pt idx="26">
                  <c:v>42941</c:v>
                </c:pt>
                <c:pt idx="27">
                  <c:v>42942</c:v>
                </c:pt>
                <c:pt idx="28">
                  <c:v>42954</c:v>
                </c:pt>
                <c:pt idx="29">
                  <c:v>42957</c:v>
                </c:pt>
                <c:pt idx="30">
                  <c:v>42961</c:v>
                </c:pt>
                <c:pt idx="31">
                  <c:v>42963</c:v>
                </c:pt>
                <c:pt idx="32">
                  <c:v>42975</c:v>
                </c:pt>
                <c:pt idx="33">
                  <c:v>42979</c:v>
                </c:pt>
                <c:pt idx="34">
                  <c:v>42983</c:v>
                </c:pt>
                <c:pt idx="35">
                  <c:v>42984</c:v>
                </c:pt>
                <c:pt idx="36">
                  <c:v>42989</c:v>
                </c:pt>
                <c:pt idx="37">
                  <c:v>42990</c:v>
                </c:pt>
                <c:pt idx="38">
                  <c:v>42993</c:v>
                </c:pt>
                <c:pt idx="39">
                  <c:v>42996</c:v>
                </c:pt>
                <c:pt idx="40">
                  <c:v>42998</c:v>
                </c:pt>
                <c:pt idx="41">
                  <c:v>43003</c:v>
                </c:pt>
                <c:pt idx="42">
                  <c:v>43006</c:v>
                </c:pt>
                <c:pt idx="43">
                  <c:v>43011</c:v>
                </c:pt>
                <c:pt idx="44">
                  <c:v>43019</c:v>
                </c:pt>
                <c:pt idx="45">
                  <c:v>43024</c:v>
                </c:pt>
                <c:pt idx="46">
                  <c:v>43026</c:v>
                </c:pt>
                <c:pt idx="47">
                  <c:v>43033</c:v>
                </c:pt>
                <c:pt idx="48">
                  <c:v>43038</c:v>
                </c:pt>
                <c:pt idx="49">
                  <c:v>43045</c:v>
                </c:pt>
                <c:pt idx="50">
                  <c:v>43048</c:v>
                </c:pt>
                <c:pt idx="51">
                  <c:v>43054</c:v>
                </c:pt>
                <c:pt idx="52">
                  <c:v>43060</c:v>
                </c:pt>
                <c:pt idx="53">
                  <c:v>43068</c:v>
                </c:pt>
                <c:pt idx="54">
                  <c:v>43069</c:v>
                </c:pt>
                <c:pt idx="55">
                  <c:v>43075</c:v>
                </c:pt>
                <c:pt idx="56">
                  <c:v>43087</c:v>
                </c:pt>
                <c:pt idx="57">
                  <c:v>43090</c:v>
                </c:pt>
                <c:pt idx="58">
                  <c:v>43103</c:v>
                </c:pt>
                <c:pt idx="59">
                  <c:v>43110</c:v>
                </c:pt>
                <c:pt idx="60">
                  <c:v>43111</c:v>
                </c:pt>
                <c:pt idx="61">
                  <c:v>43118</c:v>
                </c:pt>
                <c:pt idx="62">
                  <c:v>43123</c:v>
                </c:pt>
                <c:pt idx="63">
                  <c:v>43124</c:v>
                </c:pt>
                <c:pt idx="64" formatCode="m/d/yyyy">
                  <c:v>43129</c:v>
                </c:pt>
                <c:pt idx="65">
                  <c:v>43132</c:v>
                </c:pt>
                <c:pt idx="66">
                  <c:v>43136</c:v>
                </c:pt>
                <c:pt idx="67">
                  <c:v>43144</c:v>
                </c:pt>
                <c:pt idx="68">
                  <c:v>43151</c:v>
                </c:pt>
                <c:pt idx="69">
                  <c:v>43158</c:v>
                </c:pt>
                <c:pt idx="70">
                  <c:v>43171</c:v>
                </c:pt>
                <c:pt idx="71">
                  <c:v>43173</c:v>
                </c:pt>
                <c:pt idx="72">
                  <c:v>43180</c:v>
                </c:pt>
                <c:pt idx="73">
                  <c:v>43187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169</c:v>
                </c:pt>
                <c:pt idx="1">
                  <c:v>175</c:v>
                </c:pt>
                <c:pt idx="2">
                  <c:v>188</c:v>
                </c:pt>
                <c:pt idx="3">
                  <c:v>205</c:v>
                </c:pt>
                <c:pt idx="4">
                  <c:v>218</c:v>
                </c:pt>
                <c:pt idx="5">
                  <c:v>226</c:v>
                </c:pt>
                <c:pt idx="6">
                  <c:v>245</c:v>
                </c:pt>
                <c:pt idx="7">
                  <c:v>263</c:v>
                </c:pt>
                <c:pt idx="8">
                  <c:v>270</c:v>
                </c:pt>
                <c:pt idx="9">
                  <c:v>286</c:v>
                </c:pt>
                <c:pt idx="10">
                  <c:v>454</c:v>
                </c:pt>
                <c:pt idx="11">
                  <c:v>463</c:v>
                </c:pt>
                <c:pt idx="12">
                  <c:v>517</c:v>
                </c:pt>
                <c:pt idx="13">
                  <c:v>598</c:v>
                </c:pt>
                <c:pt idx="14">
                  <c:v>665</c:v>
                </c:pt>
                <c:pt idx="15">
                  <c:v>741</c:v>
                </c:pt>
                <c:pt idx="16">
                  <c:v>977</c:v>
                </c:pt>
                <c:pt idx="17">
                  <c:v>1014</c:v>
                </c:pt>
                <c:pt idx="18">
                  <c:v>1464</c:v>
                </c:pt>
                <c:pt idx="19">
                  <c:v>1629</c:v>
                </c:pt>
                <c:pt idx="20">
                  <c:v>1898</c:v>
                </c:pt>
                <c:pt idx="21">
                  <c:v>2052</c:v>
                </c:pt>
                <c:pt idx="22">
                  <c:v>2201</c:v>
                </c:pt>
                <c:pt idx="23">
                  <c:v>2534</c:v>
                </c:pt>
                <c:pt idx="24">
                  <c:v>2652</c:v>
                </c:pt>
                <c:pt idx="25">
                  <c:v>2857</c:v>
                </c:pt>
                <c:pt idx="26">
                  <c:v>2986</c:v>
                </c:pt>
                <c:pt idx="27">
                  <c:v>3037</c:v>
                </c:pt>
                <c:pt idx="28">
                  <c:v>3539</c:v>
                </c:pt>
                <c:pt idx="29">
                  <c:v>3727</c:v>
                </c:pt>
                <c:pt idx="30">
                  <c:v>3833</c:v>
                </c:pt>
                <c:pt idx="31">
                  <c:v>3955</c:v>
                </c:pt>
                <c:pt idx="32">
                  <c:v>4443</c:v>
                </c:pt>
                <c:pt idx="33">
                  <c:v>4671</c:v>
                </c:pt>
                <c:pt idx="34">
                  <c:v>4687</c:v>
                </c:pt>
                <c:pt idx="35">
                  <c:v>4748</c:v>
                </c:pt>
                <c:pt idx="36">
                  <c:v>4911</c:v>
                </c:pt>
                <c:pt idx="37">
                  <c:v>5003</c:v>
                </c:pt>
                <c:pt idx="38">
                  <c:v>5249</c:v>
                </c:pt>
                <c:pt idx="39">
                  <c:v>5271</c:v>
                </c:pt>
                <c:pt idx="40">
                  <c:v>5440</c:v>
                </c:pt>
                <c:pt idx="41">
                  <c:v>5588</c:v>
                </c:pt>
                <c:pt idx="42">
                  <c:v>5775</c:v>
                </c:pt>
                <c:pt idx="43">
                  <c:v>5984</c:v>
                </c:pt>
                <c:pt idx="44">
                  <c:v>6494</c:v>
                </c:pt>
                <c:pt idx="45">
                  <c:v>6883</c:v>
                </c:pt>
                <c:pt idx="46">
                  <c:v>7102</c:v>
                </c:pt>
                <c:pt idx="47">
                  <c:v>7767</c:v>
                </c:pt>
                <c:pt idx="48">
                  <c:v>8290</c:v>
                </c:pt>
                <c:pt idx="49">
                  <c:v>9076</c:v>
                </c:pt>
                <c:pt idx="50">
                  <c:v>9464</c:v>
                </c:pt>
                <c:pt idx="51">
                  <c:v>9705</c:v>
                </c:pt>
                <c:pt idx="52">
                  <c:v>10590</c:v>
                </c:pt>
                <c:pt idx="53">
                  <c:v>11224</c:v>
                </c:pt>
                <c:pt idx="54">
                  <c:v>11423</c:v>
                </c:pt>
                <c:pt idx="55">
                  <c:v>11949</c:v>
                </c:pt>
                <c:pt idx="56">
                  <c:v>13309</c:v>
                </c:pt>
                <c:pt idx="57">
                  <c:v>13768</c:v>
                </c:pt>
                <c:pt idx="58">
                  <c:v>14291</c:v>
                </c:pt>
                <c:pt idx="59">
                  <c:v>14893</c:v>
                </c:pt>
                <c:pt idx="60">
                  <c:v>15066</c:v>
                </c:pt>
                <c:pt idx="61">
                  <c:v>15582</c:v>
                </c:pt>
                <c:pt idx="62">
                  <c:v>15947</c:v>
                </c:pt>
                <c:pt idx="63">
                  <c:v>16111</c:v>
                </c:pt>
                <c:pt idx="64">
                  <c:v>16522</c:v>
                </c:pt>
                <c:pt idx="65">
                  <c:v>17081</c:v>
                </c:pt>
                <c:pt idx="66">
                  <c:v>17395</c:v>
                </c:pt>
                <c:pt idx="67">
                  <c:v>18512</c:v>
                </c:pt>
                <c:pt idx="68">
                  <c:v>19482</c:v>
                </c:pt>
                <c:pt idx="69">
                  <c:v>20584</c:v>
                </c:pt>
                <c:pt idx="70">
                  <c:v>22551</c:v>
                </c:pt>
                <c:pt idx="71">
                  <c:v>22982</c:v>
                </c:pt>
                <c:pt idx="72">
                  <c:v>24537</c:v>
                </c:pt>
                <c:pt idx="73">
                  <c:v>25160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592592"/>
        <c:axId val="321593768"/>
      </c:lineChart>
      <c:dateAx>
        <c:axId val="321592592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593768"/>
        <c:crosses val="autoZero"/>
        <c:auto val="0"/>
        <c:lblOffset val="100"/>
        <c:baseTimeUnit val="days"/>
        <c:majorUnit val="1"/>
        <c:majorTimeUnit val="months"/>
      </c:dateAx>
      <c:valAx>
        <c:axId val="32159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592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053121812812078E-2"/>
          <c:y val="0.17171296296296296"/>
          <c:w val="0.8685595239821543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Agents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Sheet1!$A$2:$A$75</c:f>
              <c:numCache>
                <c:formatCode>yyyy\-mm\-dd;@</c:formatCode>
                <c:ptCount val="74"/>
                <c:pt idx="0">
                  <c:v>42772</c:v>
                </c:pt>
                <c:pt idx="1">
                  <c:v>42773</c:v>
                </c:pt>
                <c:pt idx="2">
                  <c:v>42775</c:v>
                </c:pt>
                <c:pt idx="3">
                  <c:v>42779</c:v>
                </c:pt>
                <c:pt idx="4">
                  <c:v>42781</c:v>
                </c:pt>
                <c:pt idx="5">
                  <c:v>42782</c:v>
                </c:pt>
                <c:pt idx="6">
                  <c:v>42783</c:v>
                </c:pt>
                <c:pt idx="7">
                  <c:v>42793</c:v>
                </c:pt>
                <c:pt idx="8">
                  <c:v>42794</c:v>
                </c:pt>
                <c:pt idx="9">
                  <c:v>42796</c:v>
                </c:pt>
                <c:pt idx="10">
                  <c:v>42821</c:v>
                </c:pt>
                <c:pt idx="11">
                  <c:v>42822</c:v>
                </c:pt>
                <c:pt idx="12">
                  <c:v>42828</c:v>
                </c:pt>
                <c:pt idx="13">
                  <c:v>42835</c:v>
                </c:pt>
                <c:pt idx="14">
                  <c:v>42842</c:v>
                </c:pt>
                <c:pt idx="15">
                  <c:v>42849</c:v>
                </c:pt>
                <c:pt idx="16">
                  <c:v>42864</c:v>
                </c:pt>
                <c:pt idx="17">
                  <c:v>42865</c:v>
                </c:pt>
                <c:pt idx="18">
                  <c:v>42887</c:v>
                </c:pt>
                <c:pt idx="19">
                  <c:v>42894</c:v>
                </c:pt>
                <c:pt idx="20">
                  <c:v>42905</c:v>
                </c:pt>
                <c:pt idx="21">
                  <c:v>42908</c:v>
                </c:pt>
                <c:pt idx="22">
                  <c:v>42914</c:v>
                </c:pt>
                <c:pt idx="23">
                  <c:v>42929</c:v>
                </c:pt>
                <c:pt idx="24">
                  <c:v>42933</c:v>
                </c:pt>
                <c:pt idx="25">
                  <c:v>42936</c:v>
                </c:pt>
                <c:pt idx="26">
                  <c:v>42941</c:v>
                </c:pt>
                <c:pt idx="27">
                  <c:v>42942</c:v>
                </c:pt>
                <c:pt idx="28">
                  <c:v>42954</c:v>
                </c:pt>
                <c:pt idx="29">
                  <c:v>42957</c:v>
                </c:pt>
                <c:pt idx="30">
                  <c:v>42961</c:v>
                </c:pt>
                <c:pt idx="31">
                  <c:v>42963</c:v>
                </c:pt>
                <c:pt idx="32">
                  <c:v>42975</c:v>
                </c:pt>
                <c:pt idx="33">
                  <c:v>42979</c:v>
                </c:pt>
                <c:pt idx="34">
                  <c:v>42983</c:v>
                </c:pt>
                <c:pt idx="35">
                  <c:v>42984</c:v>
                </c:pt>
                <c:pt idx="36">
                  <c:v>42989</c:v>
                </c:pt>
                <c:pt idx="37">
                  <c:v>42990</c:v>
                </c:pt>
                <c:pt idx="38">
                  <c:v>42993</c:v>
                </c:pt>
                <c:pt idx="39">
                  <c:v>42996</c:v>
                </c:pt>
                <c:pt idx="40">
                  <c:v>42998</c:v>
                </c:pt>
                <c:pt idx="41">
                  <c:v>43003</c:v>
                </c:pt>
                <c:pt idx="42">
                  <c:v>43006</c:v>
                </c:pt>
                <c:pt idx="43">
                  <c:v>43011</c:v>
                </c:pt>
                <c:pt idx="44">
                  <c:v>43019</c:v>
                </c:pt>
                <c:pt idx="45">
                  <c:v>43024</c:v>
                </c:pt>
                <c:pt idx="46">
                  <c:v>43026</c:v>
                </c:pt>
                <c:pt idx="47">
                  <c:v>43033</c:v>
                </c:pt>
                <c:pt idx="48">
                  <c:v>43038</c:v>
                </c:pt>
                <c:pt idx="49">
                  <c:v>43045</c:v>
                </c:pt>
                <c:pt idx="50">
                  <c:v>43048</c:v>
                </c:pt>
                <c:pt idx="51">
                  <c:v>43054</c:v>
                </c:pt>
                <c:pt idx="52">
                  <c:v>43060</c:v>
                </c:pt>
                <c:pt idx="53">
                  <c:v>43068</c:v>
                </c:pt>
                <c:pt idx="54">
                  <c:v>43069</c:v>
                </c:pt>
                <c:pt idx="55">
                  <c:v>43075</c:v>
                </c:pt>
                <c:pt idx="56">
                  <c:v>43087</c:v>
                </c:pt>
                <c:pt idx="57">
                  <c:v>43090</c:v>
                </c:pt>
                <c:pt idx="58">
                  <c:v>43103</c:v>
                </c:pt>
                <c:pt idx="59">
                  <c:v>43110</c:v>
                </c:pt>
                <c:pt idx="60">
                  <c:v>43111</c:v>
                </c:pt>
                <c:pt idx="61">
                  <c:v>43118</c:v>
                </c:pt>
                <c:pt idx="62">
                  <c:v>43123</c:v>
                </c:pt>
                <c:pt idx="63">
                  <c:v>43124</c:v>
                </c:pt>
                <c:pt idx="64" formatCode="m/d/yyyy">
                  <c:v>43129</c:v>
                </c:pt>
                <c:pt idx="65">
                  <c:v>43132</c:v>
                </c:pt>
                <c:pt idx="66">
                  <c:v>43136</c:v>
                </c:pt>
                <c:pt idx="67">
                  <c:v>43144</c:v>
                </c:pt>
                <c:pt idx="68">
                  <c:v>43151</c:v>
                </c:pt>
                <c:pt idx="69">
                  <c:v>43158</c:v>
                </c:pt>
                <c:pt idx="70">
                  <c:v>43171</c:v>
                </c:pt>
                <c:pt idx="71">
                  <c:v>43173</c:v>
                </c:pt>
                <c:pt idx="72">
                  <c:v>43180</c:v>
                </c:pt>
                <c:pt idx="73">
                  <c:v>43187</c:v>
                </c:pt>
              </c:numCache>
            </c:numRef>
          </c:cat>
          <c:val>
            <c:numRef>
              <c:f>Sheet1!$I$2:$I$75</c:f>
              <c:numCache>
                <c:formatCode>General</c:formatCode>
                <c:ptCount val="74"/>
                <c:pt idx="0">
                  <c:v>100</c:v>
                </c:pt>
                <c:pt idx="1">
                  <c:v>105</c:v>
                </c:pt>
                <c:pt idx="2">
                  <c:v>105</c:v>
                </c:pt>
                <c:pt idx="3">
                  <c:v>106</c:v>
                </c:pt>
                <c:pt idx="4">
                  <c:v>106</c:v>
                </c:pt>
                <c:pt idx="5">
                  <c:v>111</c:v>
                </c:pt>
                <c:pt idx="6">
                  <c:v>112</c:v>
                </c:pt>
                <c:pt idx="7">
                  <c:v>116</c:v>
                </c:pt>
                <c:pt idx="8">
                  <c:v>116</c:v>
                </c:pt>
                <c:pt idx="9">
                  <c:v>116</c:v>
                </c:pt>
                <c:pt idx="10">
                  <c:v>128</c:v>
                </c:pt>
                <c:pt idx="11">
                  <c:v>128</c:v>
                </c:pt>
                <c:pt idx="12">
                  <c:v>154</c:v>
                </c:pt>
                <c:pt idx="13">
                  <c:v>157</c:v>
                </c:pt>
                <c:pt idx="14">
                  <c:v>161</c:v>
                </c:pt>
                <c:pt idx="15">
                  <c:v>192</c:v>
                </c:pt>
                <c:pt idx="16">
                  <c:v>230</c:v>
                </c:pt>
                <c:pt idx="17">
                  <c:v>230</c:v>
                </c:pt>
                <c:pt idx="18">
                  <c:v>315</c:v>
                </c:pt>
                <c:pt idx="19">
                  <c:v>342</c:v>
                </c:pt>
                <c:pt idx="20">
                  <c:v>352</c:v>
                </c:pt>
                <c:pt idx="21">
                  <c:v>370</c:v>
                </c:pt>
                <c:pt idx="22">
                  <c:v>382</c:v>
                </c:pt>
                <c:pt idx="23">
                  <c:v>401</c:v>
                </c:pt>
                <c:pt idx="24">
                  <c:v>401</c:v>
                </c:pt>
                <c:pt idx="25">
                  <c:v>407</c:v>
                </c:pt>
                <c:pt idx="26">
                  <c:v>407</c:v>
                </c:pt>
                <c:pt idx="27">
                  <c:v>407</c:v>
                </c:pt>
                <c:pt idx="28">
                  <c:v>421</c:v>
                </c:pt>
                <c:pt idx="29">
                  <c:v>421</c:v>
                </c:pt>
                <c:pt idx="30">
                  <c:v>421</c:v>
                </c:pt>
                <c:pt idx="31">
                  <c:v>435</c:v>
                </c:pt>
                <c:pt idx="32">
                  <c:v>482</c:v>
                </c:pt>
                <c:pt idx="33">
                  <c:v>483</c:v>
                </c:pt>
                <c:pt idx="34">
                  <c:v>483</c:v>
                </c:pt>
                <c:pt idx="35">
                  <c:v>508</c:v>
                </c:pt>
                <c:pt idx="36">
                  <c:v>510</c:v>
                </c:pt>
                <c:pt idx="37">
                  <c:v>510</c:v>
                </c:pt>
                <c:pt idx="38">
                  <c:v>510</c:v>
                </c:pt>
                <c:pt idx="39">
                  <c:v>556</c:v>
                </c:pt>
                <c:pt idx="40">
                  <c:v>557</c:v>
                </c:pt>
                <c:pt idx="41">
                  <c:v>557</c:v>
                </c:pt>
                <c:pt idx="42">
                  <c:v>597</c:v>
                </c:pt>
                <c:pt idx="43">
                  <c:v>616</c:v>
                </c:pt>
                <c:pt idx="44">
                  <c:v>688</c:v>
                </c:pt>
                <c:pt idx="45">
                  <c:v>688</c:v>
                </c:pt>
                <c:pt idx="46">
                  <c:v>688</c:v>
                </c:pt>
                <c:pt idx="47">
                  <c:v>698</c:v>
                </c:pt>
                <c:pt idx="48">
                  <c:v>698</c:v>
                </c:pt>
                <c:pt idx="49">
                  <c:v>717</c:v>
                </c:pt>
                <c:pt idx="50">
                  <c:v>717</c:v>
                </c:pt>
                <c:pt idx="51">
                  <c:v>731</c:v>
                </c:pt>
                <c:pt idx="52">
                  <c:v>805</c:v>
                </c:pt>
                <c:pt idx="53">
                  <c:v>827</c:v>
                </c:pt>
                <c:pt idx="54">
                  <c:v>829</c:v>
                </c:pt>
                <c:pt idx="55">
                  <c:v>855</c:v>
                </c:pt>
                <c:pt idx="56">
                  <c:v>1005</c:v>
                </c:pt>
                <c:pt idx="57">
                  <c:v>1024</c:v>
                </c:pt>
                <c:pt idx="58">
                  <c:v>1077</c:v>
                </c:pt>
                <c:pt idx="59">
                  <c:v>1092</c:v>
                </c:pt>
                <c:pt idx="60">
                  <c:v>1104</c:v>
                </c:pt>
                <c:pt idx="61">
                  <c:v>1120</c:v>
                </c:pt>
                <c:pt idx="62">
                  <c:v>1159</c:v>
                </c:pt>
                <c:pt idx="63">
                  <c:v>1160</c:v>
                </c:pt>
                <c:pt idx="64">
                  <c:v>1193</c:v>
                </c:pt>
                <c:pt idx="65">
                  <c:v>1213</c:v>
                </c:pt>
                <c:pt idx="66">
                  <c:v>1221</c:v>
                </c:pt>
                <c:pt idx="67">
                  <c:v>1237</c:v>
                </c:pt>
                <c:pt idx="68">
                  <c:v>1252</c:v>
                </c:pt>
                <c:pt idx="69">
                  <c:v>1268</c:v>
                </c:pt>
                <c:pt idx="70">
                  <c:v>1322</c:v>
                </c:pt>
                <c:pt idx="71">
                  <c:v>1322</c:v>
                </c:pt>
                <c:pt idx="72">
                  <c:v>1350</c:v>
                </c:pt>
                <c:pt idx="73">
                  <c:v>1370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1594160"/>
        <c:axId val="321594552"/>
      </c:lineChart>
      <c:dateAx>
        <c:axId val="321594160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594552"/>
        <c:crosses val="autoZero"/>
        <c:auto val="0"/>
        <c:lblOffset val="100"/>
        <c:baseTimeUnit val="days"/>
      </c:dateAx>
      <c:valAx>
        <c:axId val="32159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59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Sheet1!$A$75</c:f>
              <c:strCache>
                <c:ptCount val="1"/>
                <c:pt idx="0">
                  <c:v>2018-03-28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Sheet1!$B$1:$F$1</c15:sqref>
                  </c15:fullRef>
                </c:ext>
              </c:extLst>
              <c:f>Sheet1!$C$1:$F$1</c:f>
              <c:strCache>
                <c:ptCount val="4"/>
                <c:pt idx="0">
                  <c:v>iOS Devices</c:v>
                </c:pt>
                <c:pt idx="1">
                  <c:v>Samsung Devices </c:v>
                </c:pt>
                <c:pt idx="2">
                  <c:v>Microsoft Devices</c:v>
                </c:pt>
                <c:pt idx="3">
                  <c:v>Blackberry Devices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Sheet1!$B$75:$F$75</c15:sqref>
                  </c15:fullRef>
                </c:ext>
              </c:extLst>
              <c:f>Sheet1!$C$75:$F$75</c:f>
              <c:numCache>
                <c:formatCode>General</c:formatCode>
                <c:ptCount val="4"/>
                <c:pt idx="0">
                  <c:v>23831</c:v>
                </c:pt>
                <c:pt idx="1">
                  <c:v>1302</c:v>
                </c:pt>
                <c:pt idx="2">
                  <c:v>3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587496"/>
        <c:axId val="302035448"/>
      </c:barChart>
      <c:catAx>
        <c:axId val="32158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035448"/>
        <c:crosses val="autoZero"/>
        <c:auto val="1"/>
        <c:lblAlgn val="ctr"/>
        <c:lblOffset val="100"/>
        <c:noMultiLvlLbl val="0"/>
      </c:catAx>
      <c:valAx>
        <c:axId val="30203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58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9C79D-846F-4FD9-9F5B-DD986047B2FC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69FF3-2286-44C0-A438-4DDC603B7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 workflows:  agent driven and user driven.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purbred</a:t>
            </a:r>
            <a:r>
              <a:rPr lang="en-US" dirty="0" smtClean="0"/>
              <a:t> enrollment process can be broken in2 stages. Device and User enrollment. The purebred app contains 6 views in total </a:t>
            </a:r>
          </a:p>
          <a:p>
            <a:r>
              <a:rPr lang="en-US" dirty="0" smtClean="0"/>
              <a:t>Device enrollment requires a Purebred Agent and</a:t>
            </a:r>
          </a:p>
          <a:p>
            <a:r>
              <a:rPr lang="en-US" dirty="0" smtClean="0"/>
              <a:t>the first 4 views require the input of a Purebred Agents EDIPI and two one time passwords</a:t>
            </a:r>
          </a:p>
          <a:p>
            <a:r>
              <a:rPr lang="en-US" dirty="0" smtClean="0"/>
              <a:t>At the end of the device stage, the user enrollment stage begins at the User Key Management Screen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69FF3-2286-44C0-A438-4DDC603B7E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7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User enrollment stage contains 2 views.  Requiring the user to enter a OTP for downloading the derived credential and </a:t>
            </a:r>
            <a:r>
              <a:rPr lang="en-US" dirty="0" err="1" smtClean="0"/>
              <a:t>and</a:t>
            </a:r>
            <a:r>
              <a:rPr lang="en-US" dirty="0" smtClean="0"/>
              <a:t> second OTP for retrieving recovered encryption keys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69FF3-2286-44C0-A438-4DDC603B7E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69FF3-2286-44C0-A438-4DDC603B7E2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8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69FF3-2286-44C0-A438-4DDC603B7E2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9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7712" y="1103539"/>
            <a:ext cx="6197145" cy="70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4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86769" y="1763447"/>
            <a:ext cx="4665923" cy="47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66343" y="3305693"/>
            <a:ext cx="4173657" cy="4824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6343" y="3595976"/>
            <a:ext cx="4173661" cy="4824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66333" y="3877081"/>
            <a:ext cx="4173701" cy="3987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68" y="203494"/>
            <a:ext cx="1423079" cy="660726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9973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60538" y="85995"/>
            <a:ext cx="5342011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67625" y="392974"/>
            <a:ext cx="5334923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n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971550"/>
            <a:ext cx="8382000" cy="3886200"/>
          </a:xfrm>
          <a:prstGeom prst="rect">
            <a:avLst/>
          </a:prstGeom>
        </p:spPr>
        <p:txBody>
          <a:bodyPr/>
          <a:lstStyle>
            <a:lvl1pPr marL="227013" indent="-227013"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460375" indent="-233363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 marL="687388" indent="-227013"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914400" indent="-227013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1141413" indent="-227013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0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-Fa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95580"/>
            <a:ext cx="504507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544496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Facer - Slide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971550"/>
            <a:ext cx="8382000" cy="3886200"/>
          </a:xfrm>
          <a:prstGeom prst="rect">
            <a:avLst/>
          </a:prstGeom>
        </p:spPr>
        <p:txBody>
          <a:bodyPr/>
          <a:lstStyle>
            <a:lvl1pPr marL="227013" indent="-227013"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460375" indent="-233363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 marL="687388" indent="-227013"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914400" indent="-227013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1141413" indent="-227013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1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0376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0"/>
          <p:cNvSpPr>
            <a:spLocks noGrp="1"/>
          </p:cNvSpPr>
          <p:nvPr userDrawn="1"/>
        </p:nvSpPr>
        <p:spPr>
          <a:xfrm>
            <a:off x="-337640" y="1301985"/>
            <a:ext cx="7391400" cy="704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 Placeholder 13"/>
          <p:cNvSpPr>
            <a:spLocks noGrp="1"/>
          </p:cNvSpPr>
          <p:nvPr userDrawn="1"/>
        </p:nvSpPr>
        <p:spPr>
          <a:xfrm>
            <a:off x="-375740" y="2040145"/>
            <a:ext cx="7467600" cy="466344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 userDrawn="1"/>
        </p:nvSpPr>
        <p:spPr>
          <a:xfrm>
            <a:off x="2215060" y="2731605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019" y="1334691"/>
            <a:ext cx="3584124" cy="123815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88704" y="2595377"/>
            <a:ext cx="3776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The IT Combat Support Agency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944" y="3231725"/>
            <a:ext cx="178802" cy="17880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275005" y="3199059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USDISA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849" y="3218844"/>
            <a:ext cx="216903" cy="216903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5422903" y="317864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@USDISA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019" y="3248098"/>
            <a:ext cx="197194" cy="17764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951855" y="3197949"/>
            <a:ext cx="1072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www.disa.mil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0340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7712" y="1103539"/>
            <a:ext cx="6197145" cy="70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4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86769" y="1763447"/>
            <a:ext cx="4665923" cy="47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66343" y="3305693"/>
            <a:ext cx="4173657" cy="4824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6343" y="3595976"/>
            <a:ext cx="4173661" cy="4824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66333" y="3877081"/>
            <a:ext cx="4173701" cy="3987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68" y="203494"/>
            <a:ext cx="1423079" cy="660726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3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-Standar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0538" y="95580"/>
            <a:ext cx="504507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971550"/>
            <a:ext cx="8382000" cy="3886200"/>
          </a:xfrm>
          <a:prstGeom prst="rect">
            <a:avLst/>
          </a:prstGeom>
        </p:spPr>
        <p:txBody>
          <a:bodyPr/>
          <a:lstStyle>
            <a:lvl1pPr marL="227013" indent="-227013"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460375" indent="-233363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 marL="687388" indent="-227013"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914400" indent="-227013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1141413" indent="-227013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2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60538" y="85995"/>
            <a:ext cx="5342011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67625" y="392974"/>
            <a:ext cx="5334923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n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971550"/>
            <a:ext cx="8382000" cy="3886200"/>
          </a:xfrm>
          <a:prstGeom prst="rect">
            <a:avLst/>
          </a:prstGeom>
        </p:spPr>
        <p:txBody>
          <a:bodyPr/>
          <a:lstStyle>
            <a:lvl1pPr marL="227013" indent="-227013"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460375" indent="-233363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 marL="687388" indent="-227013"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914400" indent="-227013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1141413" indent="-227013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6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-Fa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95580"/>
            <a:ext cx="504507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544496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Facer - Slide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971550"/>
            <a:ext cx="8382000" cy="3886200"/>
          </a:xfrm>
          <a:prstGeom prst="rect">
            <a:avLst/>
          </a:prstGeom>
        </p:spPr>
        <p:txBody>
          <a:bodyPr/>
          <a:lstStyle>
            <a:lvl1pPr marL="227013" indent="-227013"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460375" indent="-233363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 marL="687388" indent="-227013"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914400" indent="-227013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1141413" indent="-227013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5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35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quisition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0"/>
          <p:cNvSpPr>
            <a:spLocks noGrp="1"/>
          </p:cNvSpPr>
          <p:nvPr userDrawn="1"/>
        </p:nvSpPr>
        <p:spPr>
          <a:xfrm>
            <a:off x="-337640" y="1301985"/>
            <a:ext cx="7391400" cy="704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 Placeholder 13"/>
          <p:cNvSpPr>
            <a:spLocks noGrp="1"/>
          </p:cNvSpPr>
          <p:nvPr userDrawn="1"/>
        </p:nvSpPr>
        <p:spPr>
          <a:xfrm>
            <a:off x="-375740" y="2040145"/>
            <a:ext cx="7467600" cy="466344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 userDrawn="1"/>
        </p:nvSpPr>
        <p:spPr>
          <a:xfrm>
            <a:off x="2215060" y="2731605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019" y="1334691"/>
            <a:ext cx="3584124" cy="123815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88704" y="2595377"/>
            <a:ext cx="3776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The IT Combat Support Agency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944" y="3231725"/>
            <a:ext cx="178802" cy="17880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275005" y="3199059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USDISA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849" y="3218844"/>
            <a:ext cx="216903" cy="216903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5422903" y="317864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@USDISA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019" y="3248098"/>
            <a:ext cx="197194" cy="17764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951855" y="3197949"/>
            <a:ext cx="1072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www.disa.mil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433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Standar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0538" y="95580"/>
            <a:ext cx="504507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971550"/>
            <a:ext cx="8382000" cy="3886200"/>
          </a:xfrm>
          <a:prstGeom prst="rect">
            <a:avLst/>
          </a:prstGeom>
        </p:spPr>
        <p:txBody>
          <a:bodyPr/>
          <a:lstStyle>
            <a:lvl1pPr marL="227013" indent="-227013"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460375" indent="-233363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 marL="687388" indent="-227013"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914400" indent="-227013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1141413" indent="-227013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9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60538" y="85995"/>
            <a:ext cx="5342011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67625" y="392974"/>
            <a:ext cx="5334923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n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971550"/>
            <a:ext cx="8382000" cy="3886200"/>
          </a:xfrm>
          <a:prstGeom prst="rect">
            <a:avLst/>
          </a:prstGeom>
        </p:spPr>
        <p:txBody>
          <a:bodyPr/>
          <a:lstStyle>
            <a:lvl1pPr marL="227013" indent="-227013"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460375" indent="-233363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 marL="687388" indent="-227013"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914400" indent="-227013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1141413" indent="-227013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4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Fa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95580"/>
            <a:ext cx="504507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544496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Facer - Slide</a:t>
            </a: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971550"/>
            <a:ext cx="8382000" cy="3886200"/>
          </a:xfrm>
          <a:prstGeom prst="rect">
            <a:avLst/>
          </a:prstGeom>
        </p:spPr>
        <p:txBody>
          <a:bodyPr/>
          <a:lstStyle>
            <a:lvl1pPr marL="227013" indent="-227013"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460375" indent="-233363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 marL="687388" indent="-227013"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914400" indent="-227013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1141413" indent="-227013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5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16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5163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0"/>
          <p:cNvSpPr>
            <a:spLocks noGrp="1"/>
          </p:cNvSpPr>
          <p:nvPr userDrawn="1"/>
        </p:nvSpPr>
        <p:spPr>
          <a:xfrm>
            <a:off x="-337640" y="1301985"/>
            <a:ext cx="7391400" cy="704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 Placeholder 13"/>
          <p:cNvSpPr>
            <a:spLocks noGrp="1"/>
          </p:cNvSpPr>
          <p:nvPr userDrawn="1"/>
        </p:nvSpPr>
        <p:spPr>
          <a:xfrm>
            <a:off x="-375740" y="2040145"/>
            <a:ext cx="7467600" cy="466344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 userDrawn="1"/>
        </p:nvSpPr>
        <p:spPr>
          <a:xfrm>
            <a:off x="2215060" y="2731605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019" y="1334691"/>
            <a:ext cx="3584124" cy="123815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688704" y="2595377"/>
            <a:ext cx="3776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DEFENSE INFORMATION SYSTEMS AGENCY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The IT Combat Support Agency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944" y="3231725"/>
            <a:ext cx="178802" cy="17880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275005" y="3199059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USDISA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849" y="3218844"/>
            <a:ext cx="216903" cy="21690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422903" y="317864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@USDISA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019" y="3248098"/>
            <a:ext cx="197194" cy="17764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951855" y="3197949"/>
            <a:ext cx="1072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www.disa.mil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6301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O-Standar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0538" y="95580"/>
            <a:ext cx="504507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971550"/>
            <a:ext cx="8382000" cy="3886200"/>
          </a:xfrm>
          <a:prstGeom prst="rect">
            <a:avLst/>
          </a:prstGeom>
        </p:spPr>
        <p:txBody>
          <a:bodyPr/>
          <a:lstStyle>
            <a:lvl1pPr marL="227013" indent="-227013"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460375" indent="-233363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 marL="687388" indent="-227013"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914400" indent="-227013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1141413" indent="-227013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0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7712" y="1103539"/>
            <a:ext cx="6197145" cy="70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4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86769" y="1763447"/>
            <a:ext cx="4665923" cy="47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66343" y="3305693"/>
            <a:ext cx="4173657" cy="4824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6343" y="3595976"/>
            <a:ext cx="4173661" cy="4824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66333" y="3877081"/>
            <a:ext cx="4173701" cy="3987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000" kern="1200" dirty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68" y="203494"/>
            <a:ext cx="1423079" cy="660726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4874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-Standar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 userDrawn="1"/>
        </p:nvSpPr>
        <p:spPr>
          <a:xfrm>
            <a:off x="2215060" y="3171497"/>
            <a:ext cx="5437632" cy="466344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  <a:alpha val="2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Business ModelYM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07" y="227122"/>
            <a:ext cx="1343111" cy="4886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765702"/>
            <a:ext cx="9144000" cy="118239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39B7"/>
                </a:solidFill>
              </a:rPr>
              <a:t>        </a:t>
            </a:r>
            <a:endParaRPr lang="en-US" dirty="0">
              <a:solidFill>
                <a:srgbClr val="6639B7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0538" y="95580"/>
            <a:ext cx="504507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rgbClr val="2B353B"/>
                </a:solidFill>
                <a:latin typeface="Franklin Gothic Medium Cond" panose="020B0606030402020204" pitchFamily="34" charset="0"/>
                <a:ea typeface="+mj-ea"/>
                <a:cs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itle 4"/>
          <p:cNvSpPr txBox="1">
            <a:spLocks/>
          </p:cNvSpPr>
          <p:nvPr userDrawn="1"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prstClr val="white"/>
                </a:solidFill>
                <a:latin typeface="Franklin Gothic Medium Cond" panose="020B0606030402020204" pitchFamily="34" charset="0"/>
                <a:cs typeface="Franklin Gothic Medium"/>
              </a:rPr>
              <a:t>UNITED IN SERVICE TO OUR NATION</a:t>
            </a:r>
            <a:endParaRPr lang="en-US" sz="1100" dirty="0">
              <a:solidFill>
                <a:prstClr val="white"/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" y="971550"/>
            <a:ext cx="8382000" cy="3886200"/>
          </a:xfrm>
          <a:prstGeom prst="rect">
            <a:avLst/>
          </a:prstGeom>
        </p:spPr>
        <p:txBody>
          <a:bodyPr/>
          <a:lstStyle>
            <a:lvl1pPr marL="227013" indent="-227013">
              <a:defRPr lang="en-US" sz="18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1pPr>
            <a:lvl2pPr marL="460375" indent="-233363">
              <a:buFont typeface="Wingdings" panose="05000000000000000000" pitchFamily="2" charset="2"/>
              <a:buChar char="§"/>
              <a:defRPr lang="en-US" sz="16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2pPr>
            <a:lvl3pPr marL="687388" indent="-227013">
              <a:defRPr lang="en-US" sz="1600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3pPr>
            <a:lvl4pPr marL="914400" indent="-227013">
              <a:buFont typeface="Wingdings" panose="05000000000000000000" pitchFamily="2" charset="2"/>
              <a:buChar char="§"/>
              <a:defRPr lang="en-US" sz="1400" b="1" kern="1200" dirty="0" smtClean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4pPr>
            <a:lvl5pPr marL="1141413" indent="-227013">
              <a:buFont typeface="Arial" panose="020B0604020202020204" pitchFamily="34" charset="0"/>
              <a:buChar char="•"/>
              <a:defRPr lang="en-US" sz="1400" kern="1200" dirty="0">
                <a:solidFill>
                  <a:srgbClr val="2B353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4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917835"/>
            <a:ext cx="9144000" cy="231951"/>
          </a:xfrm>
          <a:prstGeom prst="rect">
            <a:avLst/>
          </a:prstGeom>
          <a:solidFill>
            <a:srgbClr val="54449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4" y="4927128"/>
            <a:ext cx="1736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670265" y="4926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7CC08AF-CD2F-4FB6-81F8-8A28022920BC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60087" y="-40057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2B35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2" r:id="rId2"/>
    <p:sldLayoutId id="2147483673" r:id="rId3"/>
    <p:sldLayoutId id="2147483694" r:id="rId4"/>
    <p:sldLayoutId id="2147483674" r:id="rId5"/>
    <p:sldLayoutId id="2147483681" r:id="rId6"/>
    <p:sldLayoutId id="2147483697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917835"/>
            <a:ext cx="9144000" cy="231951"/>
          </a:xfrm>
          <a:prstGeom prst="rect">
            <a:avLst/>
          </a:prstGeom>
          <a:solidFill>
            <a:srgbClr val="54449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4" y="4927128"/>
            <a:ext cx="1736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OFFICIAL USE ONLY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670265" y="4926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7CC08AF-CD2F-4FB6-81F8-8A28022920BC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60087" y="-40057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5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OFFICIAL USE ONLY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2B35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95" r:id="rId4"/>
    <p:sldLayoutId id="2147483686" r:id="rId5"/>
    <p:sldLayoutId id="214748368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917835"/>
            <a:ext cx="9144000" cy="231951"/>
          </a:xfrm>
          <a:prstGeom prst="rect">
            <a:avLst/>
          </a:prstGeom>
          <a:solidFill>
            <a:srgbClr val="54449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" y="4927128"/>
            <a:ext cx="2577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/  ACQUISITION</a:t>
            </a:r>
            <a:r>
              <a:rPr lang="en-US" sz="800" baseline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/  FOUO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670265" y="4926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7CC08AF-CD2F-4FB6-81F8-8A28022920BC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524626" y="-40057"/>
            <a:ext cx="2603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2B353B"/>
                </a:solidFill>
              </a:rPr>
              <a:t>CONTRACT / ACQUISITION SENSITIVE /  FOUO</a:t>
            </a:r>
            <a:endParaRPr lang="en-US" dirty="0">
              <a:solidFill>
                <a:srgbClr val="2B35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6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6" r:id="rId4"/>
    <p:sldLayoutId id="2147483692" r:id="rId5"/>
    <p:sldLayoutId id="214748369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suite.mil/book/groups/disa-purebred-agents-group" TargetMode="External"/><Relationship Id="rId2" Type="http://schemas.openxmlformats.org/officeDocument/2006/relationships/hyperlink" Target="https://iase.disa.mil/pki-pke/Pages/purebred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blackberrytecnologia.wordpress.com/category/seguranca-e-criptografi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0"/>
          <p:cNvSpPr>
            <a:spLocks noGrp="1"/>
          </p:cNvSpPr>
          <p:nvPr/>
        </p:nvSpPr>
        <p:spPr>
          <a:xfrm>
            <a:off x="-337640" y="1301985"/>
            <a:ext cx="7391400" cy="704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kern="1200" dirty="0"/>
          </a:p>
        </p:txBody>
      </p:sp>
      <p:sp>
        <p:nvSpPr>
          <p:cNvPr id="61" name="Rectangle 60"/>
          <p:cNvSpPr/>
          <p:nvPr/>
        </p:nvSpPr>
        <p:spPr>
          <a:xfrm>
            <a:off x="0" y="4917835"/>
            <a:ext cx="9144000" cy="231951"/>
          </a:xfrm>
          <a:prstGeom prst="rect">
            <a:avLst/>
          </a:prstGeom>
          <a:solidFill>
            <a:srgbClr val="5444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4"/>
          <p:cNvSpPr txBox="1">
            <a:spLocks/>
          </p:cNvSpPr>
          <p:nvPr/>
        </p:nvSpPr>
        <p:spPr>
          <a:xfrm>
            <a:off x="3355879" y="4929988"/>
            <a:ext cx="2432676" cy="195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UNITED IN SERVICE TO OUR NATION</a:t>
            </a:r>
            <a:endParaRPr lang="en-US" sz="11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4" y="4927128"/>
            <a:ext cx="1736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0087" y="-40057"/>
            <a:ext cx="19681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2B353B"/>
                </a:solidFill>
              </a:rPr>
              <a:t>UNCLASSIFIED</a:t>
            </a:r>
            <a:endParaRPr lang="en-US" dirty="0">
              <a:solidFill>
                <a:srgbClr val="2B353B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68" y="203494"/>
            <a:ext cx="1423079" cy="66072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47712" y="1843131"/>
            <a:ext cx="6197145" cy="703263"/>
          </a:xfrm>
        </p:spPr>
        <p:txBody>
          <a:bodyPr/>
          <a:lstStyle/>
          <a:p>
            <a:r>
              <a:rPr lang="en-US" dirty="0" smtClean="0"/>
              <a:t>Mobile Derived </a:t>
            </a:r>
            <a:r>
              <a:rPr lang="en-US" dirty="0"/>
              <a:t>Credentials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86769" y="2503039"/>
            <a:ext cx="4665923" cy="471488"/>
          </a:xfrm>
        </p:spPr>
        <p:txBody>
          <a:bodyPr/>
          <a:lstStyle/>
          <a:p>
            <a:r>
              <a:rPr lang="en-US" dirty="0"/>
              <a:t>Purebred Information </a:t>
            </a:r>
            <a:r>
              <a:rPr lang="en-US" dirty="0" smtClean="0"/>
              <a:t>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Metrics (as of 28 Mar 2018)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8077" y="4203295"/>
            <a:ext cx="616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Devices: 25,160							Agents: 1,370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675461"/>
              </p:ext>
            </p:extLst>
          </p:nvPr>
        </p:nvGraphicFramePr>
        <p:xfrm>
          <a:off x="165007" y="1332056"/>
          <a:ext cx="4711457" cy="250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215083"/>
              </p:ext>
            </p:extLst>
          </p:nvPr>
        </p:nvGraphicFramePr>
        <p:xfrm>
          <a:off x="4807323" y="1257018"/>
          <a:ext cx="4222657" cy="258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06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Devices by Type </a:t>
            </a:r>
            <a:r>
              <a:rPr lang="en-US" dirty="0"/>
              <a:t>(as of </a:t>
            </a:r>
            <a:r>
              <a:rPr lang="en-US" dirty="0" smtClean="0"/>
              <a:t>28 Mar 2018)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97597"/>
              </p:ext>
            </p:extLst>
          </p:nvPr>
        </p:nvGraphicFramePr>
        <p:xfrm>
          <a:off x="1336582" y="1306606"/>
          <a:ext cx="6261445" cy="310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12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Purebred Mission Partner </a:t>
            </a:r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/>
              <a:t>No direct cost – no additional fee for service </a:t>
            </a:r>
          </a:p>
          <a:p>
            <a:pPr lvl="1"/>
            <a:r>
              <a:rPr lang="en-US" sz="1200" dirty="0"/>
              <a:t>Purebred is a subcomponent of DoD </a:t>
            </a:r>
            <a:r>
              <a:rPr lang="en-US" sz="1200" dirty="0" smtClean="0"/>
              <a:t>Public Key Infrastructure (PKI)</a:t>
            </a:r>
            <a:endParaRPr lang="en-US" sz="1200" dirty="0"/>
          </a:p>
          <a:p>
            <a:pPr lvl="1"/>
            <a:r>
              <a:rPr lang="en-US" sz="1200" dirty="0"/>
              <a:t>Purebred credentialing is an optional free entitlement under DoD Mobility Unclassified Capability (DMUC) or can be offered by any other </a:t>
            </a:r>
            <a:r>
              <a:rPr lang="en-US" sz="1200" dirty="0" smtClean="0"/>
              <a:t>mobility/mobile device management (MDM) </a:t>
            </a:r>
            <a:r>
              <a:rPr lang="en-US" sz="1200" dirty="0"/>
              <a:t>service</a:t>
            </a:r>
          </a:p>
          <a:p>
            <a:r>
              <a:rPr lang="en-US" sz="1400" dirty="0"/>
              <a:t>In-direct costs to consider</a:t>
            </a:r>
          </a:p>
          <a:p>
            <a:pPr lvl="1"/>
            <a:r>
              <a:rPr lang="en-US" sz="1200" dirty="0"/>
              <a:t>Initial Integration Support</a:t>
            </a:r>
          </a:p>
          <a:p>
            <a:pPr lvl="2"/>
            <a:r>
              <a:rPr lang="en-US" sz="1200" dirty="0"/>
              <a:t>Engineering and Test/Evaluation</a:t>
            </a:r>
          </a:p>
          <a:p>
            <a:pPr lvl="2"/>
            <a:r>
              <a:rPr lang="en-US" sz="1200" dirty="0"/>
              <a:t>Deploying PB registration app</a:t>
            </a:r>
          </a:p>
          <a:p>
            <a:pPr lvl="2"/>
            <a:r>
              <a:rPr lang="en-US" sz="1200" dirty="0"/>
              <a:t>Configuring MDM </a:t>
            </a:r>
            <a:r>
              <a:rPr lang="en-US" sz="1200" dirty="0" smtClean="0"/>
              <a:t>policies</a:t>
            </a:r>
          </a:p>
          <a:p>
            <a:pPr lvl="2"/>
            <a:r>
              <a:rPr lang="en-US" sz="1200" dirty="0" smtClean="0"/>
              <a:t>Profile configuration management</a:t>
            </a:r>
          </a:p>
          <a:p>
            <a:pPr lvl="2"/>
            <a:r>
              <a:rPr lang="en-US" sz="1200" dirty="0" smtClean="0"/>
              <a:t>General </a:t>
            </a:r>
            <a:r>
              <a:rPr lang="en-US" sz="1200" dirty="0"/>
              <a:t>accreditation activities</a:t>
            </a:r>
          </a:p>
          <a:p>
            <a:pPr lvl="1"/>
            <a:r>
              <a:rPr lang="en-US" sz="1200" dirty="0"/>
              <a:t>Purebred Agent Staffing (Sustainment)</a:t>
            </a:r>
          </a:p>
          <a:p>
            <a:pPr lvl="2"/>
            <a:r>
              <a:rPr lang="en-US" sz="1200" dirty="0"/>
              <a:t>Agent nomination (what org/who will be agents?, is it in-scope if contractor?)</a:t>
            </a:r>
          </a:p>
          <a:p>
            <a:pPr lvl="2"/>
            <a:r>
              <a:rPr lang="en-US" sz="1200" dirty="0"/>
              <a:t>Enrollment support activities Training (free, provided by DISA)</a:t>
            </a:r>
          </a:p>
          <a:p>
            <a:pPr lvl="2"/>
            <a:r>
              <a:rPr lang="en-US" sz="1200" dirty="0"/>
              <a:t>User list management for migrations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94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Purebred Links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Information</a:t>
            </a:r>
          </a:p>
          <a:p>
            <a:r>
              <a:rPr lang="en-US" sz="1400" dirty="0"/>
              <a:t>Purebred Information - </a:t>
            </a:r>
            <a:r>
              <a:rPr lang="en-US" sz="1400" dirty="0">
                <a:hlinkClick r:id="rId2"/>
              </a:rPr>
              <a:t>https://iase.disa.mil/pki-pke/Pages/purebred.aspx</a:t>
            </a:r>
            <a:endParaRPr lang="en-US" sz="1400" dirty="0"/>
          </a:p>
          <a:p>
            <a:r>
              <a:rPr lang="en-US" sz="1400" dirty="0"/>
              <a:t>Purebred Agent Collaboration - </a:t>
            </a:r>
            <a:r>
              <a:rPr lang="en-US" sz="1200" dirty="0">
                <a:hlinkClick r:id="rId3"/>
              </a:rPr>
              <a:t>https://www.milsuite.mil/book/groups/disa-purebred-agents-group</a:t>
            </a:r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4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8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kern="0" dirty="0"/>
              <a:t>Authentication on Mobile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Before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/>
              <a:t>Same needs as on our office computers</a:t>
            </a:r>
          </a:p>
          <a:p>
            <a:pPr lvl="1"/>
            <a:r>
              <a:rPr lang="en-US" sz="1400" dirty="0"/>
              <a:t>Sign, send, and encrypt email</a:t>
            </a:r>
          </a:p>
          <a:p>
            <a:pPr lvl="1"/>
            <a:r>
              <a:rPr lang="en-US" sz="1400" dirty="0"/>
              <a:t>Web authentication</a:t>
            </a:r>
          </a:p>
          <a:p>
            <a:r>
              <a:rPr lang="en-US" sz="1600" dirty="0"/>
              <a:t>Hardware challenge</a:t>
            </a:r>
          </a:p>
          <a:p>
            <a:pPr lvl="1"/>
            <a:r>
              <a:rPr lang="en-US" sz="1400" dirty="0"/>
              <a:t>Connecting the smartphone to a smart card</a:t>
            </a:r>
          </a:p>
          <a:p>
            <a:r>
              <a:rPr lang="en-US" sz="1600" dirty="0"/>
              <a:t>Common Access Card (CAC) Sled issues</a:t>
            </a:r>
          </a:p>
          <a:p>
            <a:pPr lvl="1"/>
            <a:r>
              <a:rPr lang="en-US" sz="1400" dirty="0"/>
              <a:t>Cost</a:t>
            </a:r>
          </a:p>
          <a:p>
            <a:pPr lvl="1"/>
            <a:r>
              <a:rPr lang="en-US" sz="1400" dirty="0"/>
              <a:t>Separate battery </a:t>
            </a:r>
          </a:p>
          <a:p>
            <a:pPr lvl="1"/>
            <a:r>
              <a:rPr lang="en-US" sz="1400" dirty="0"/>
              <a:t>User  expectations </a:t>
            </a:r>
          </a:p>
          <a:p>
            <a:pPr lvl="1"/>
            <a:r>
              <a:rPr lang="en-US" sz="1400" dirty="0" smtClean="0"/>
              <a:t>Restricts BYOD</a:t>
            </a:r>
          </a:p>
          <a:p>
            <a:r>
              <a:rPr lang="en-US" sz="1600" dirty="0" smtClean="0"/>
              <a:t>microSD card HSM</a:t>
            </a:r>
          </a:p>
          <a:p>
            <a:pPr lvl="1"/>
            <a:r>
              <a:rPr lang="en-US" sz="1400" dirty="0" smtClean="0"/>
              <a:t>Limited use pilots</a:t>
            </a:r>
          </a:p>
          <a:p>
            <a:pPr lvl="1"/>
            <a:r>
              <a:rPr lang="en-US" sz="1400" dirty="0" smtClean="0"/>
              <a:t>Requires specialized applications</a:t>
            </a:r>
          </a:p>
          <a:p>
            <a:pPr lvl="1"/>
            <a:r>
              <a:rPr lang="en-US" sz="1400" dirty="0" smtClean="0"/>
              <a:t>Not all devices support SD cards</a:t>
            </a:r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426" y="1129354"/>
            <a:ext cx="640375" cy="11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22" y="1129353"/>
            <a:ext cx="723827" cy="11561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62508" y="2602598"/>
            <a:ext cx="676607" cy="981543"/>
            <a:chOff x="6428450" y="2128934"/>
            <a:chExt cx="2202038" cy="3299719"/>
          </a:xfrm>
        </p:grpSpPr>
        <p:pic>
          <p:nvPicPr>
            <p:cNvPr id="8" name="Picture 4" descr="http://blackberrytecnologia.files.wordpress.com/2011/08/smart-card-reader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8450" y="2128934"/>
              <a:ext cx="2202035" cy="3299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6562731" y="2647950"/>
              <a:ext cx="2067757" cy="21098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6562730" y="2381355"/>
              <a:ext cx="2067758" cy="23955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851111" y="4679556"/>
            <a:ext cx="3292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Source: 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Mark </a:t>
            </a:r>
            <a:r>
              <a:rPr lang="en-US" sz="1000" dirty="0" smtClean="0">
                <a:latin typeface="+mj-lt"/>
                <a:cs typeface="Arial" panose="020B0604020202020204" pitchFamily="34" charset="0"/>
              </a:rPr>
              <a:t>Norton, </a:t>
            </a:r>
            <a:r>
              <a:rPr lang="en-US" sz="1000" dirty="0" smtClean="0">
                <a:latin typeface="+mj-lt"/>
              </a:rPr>
              <a:t>DoD CIO MILCOM 2014 Presentation</a:t>
            </a:r>
            <a:endParaRPr lang="en-US" sz="1000" dirty="0">
              <a:latin typeface="+mj-lt"/>
            </a:endParaRPr>
          </a:p>
        </p:txBody>
      </p:sp>
      <p:pic>
        <p:nvPicPr>
          <p:cNvPr id="13" name="Picture 10" descr="http://www.symbian-freak.com/images/news/10/12/msc_microsd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40" y="3921353"/>
            <a:ext cx="1085615" cy="7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gi-de.com/gd_media/media/press/images_1/prs_2008/Mobile_Security_Card_rever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90" y="3814274"/>
            <a:ext cx="1139825" cy="88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4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kern="0" dirty="0"/>
              <a:t>Authentication on Mobile </a:t>
            </a:r>
            <a:r>
              <a:rPr lang="en-US" kern="0" dirty="0" smtClean="0"/>
              <a:t>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67625" y="392974"/>
            <a:ext cx="5756004" cy="546100"/>
          </a:xfrm>
        </p:spPr>
        <p:txBody>
          <a:bodyPr/>
          <a:lstStyle/>
          <a:p>
            <a:r>
              <a:rPr lang="en-US" dirty="0" smtClean="0"/>
              <a:t>2016+ Enter </a:t>
            </a:r>
            <a:r>
              <a:rPr lang="en-US" dirty="0"/>
              <a:t>derived credentials issued to h</a:t>
            </a:r>
            <a:r>
              <a:rPr lang="en-US" dirty="0" smtClean="0"/>
              <a:t>ardware-backed </a:t>
            </a:r>
            <a:r>
              <a:rPr lang="en-US" dirty="0"/>
              <a:t>device native </a:t>
            </a:r>
            <a:r>
              <a:rPr lang="en-US" dirty="0" err="1" smtClean="0"/>
              <a:t>keystores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18484" y="1760704"/>
            <a:ext cx="6317064" cy="240491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78864" y="2574668"/>
            <a:ext cx="1016082" cy="784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501185\AppData\Local\Microsoft\Windows\Temporary Internet Files\Content.IE5\HKGRJWZL\dglxasse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53" y="2805135"/>
            <a:ext cx="567082" cy="567082"/>
          </a:xfrm>
          <a:prstGeom prst="rect">
            <a:avLst/>
          </a:prstGeom>
          <a:noFill/>
          <a:extLst/>
        </p:spPr>
      </p:pic>
      <p:sp>
        <p:nvSpPr>
          <p:cNvPr id="8" name="TextBox 7"/>
          <p:cNvSpPr txBox="1"/>
          <p:nvPr/>
        </p:nvSpPr>
        <p:spPr>
          <a:xfrm>
            <a:off x="4441633" y="2569404"/>
            <a:ext cx="829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26" y="2541680"/>
            <a:ext cx="507743" cy="810978"/>
          </a:xfrm>
          <a:prstGeom prst="rect">
            <a:avLst/>
          </a:prstGeom>
        </p:spPr>
      </p:pic>
      <p:pic>
        <p:nvPicPr>
          <p:cNvPr id="10" name="Picture 11" descr="https://encrypted-tbn0.gstatic.com/images?q=tbn:ANd9GcTQL0HpA5Qw566iRPP1lmKQD_CFHT7lJUQBpZKGzmA-3AdjoiHK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02" y="2207118"/>
            <a:ext cx="1321457" cy="133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67" y="3714043"/>
            <a:ext cx="389982" cy="76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2142607" y="2574657"/>
            <a:ext cx="1731595" cy="778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Derived from CAC</a:t>
            </a:r>
            <a:endParaRPr lang="en-US" sz="14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87" y="3674705"/>
            <a:ext cx="1165424" cy="87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ni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30" y="1026581"/>
            <a:ext cx="1270747" cy="101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60538" y="85995"/>
            <a:ext cx="6515954" cy="463550"/>
          </a:xfrm>
        </p:spPr>
        <p:txBody>
          <a:bodyPr/>
          <a:lstStyle/>
          <a:p>
            <a:r>
              <a:rPr lang="en-US" kern="0" dirty="0"/>
              <a:t>Authentication on Mobile </a:t>
            </a:r>
            <a:r>
              <a:rPr lang="en-US" kern="0" dirty="0" smtClean="0"/>
              <a:t>Devices</a:t>
            </a:r>
            <a:r>
              <a:rPr lang="en-US" dirty="0" smtClean="0"/>
              <a:t> - DoD milestones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 smtClean="0"/>
              <a:t>DoD CIO Mobile PKI Roadmap Memo – Sep 2014</a:t>
            </a:r>
          </a:p>
          <a:p>
            <a:pPr lvl="1"/>
            <a:r>
              <a:rPr lang="en-US" sz="1400" dirty="0"/>
              <a:t>Within 90 days, the DoD PKI PMO in conjunction with the DoD Public Key </a:t>
            </a:r>
            <a:r>
              <a:rPr lang="en-US" sz="1400" dirty="0" smtClean="0"/>
              <a:t>Enabling (PKE</a:t>
            </a:r>
            <a:r>
              <a:rPr lang="en-US" sz="1400" dirty="0"/>
              <a:t>) and DoD PKI engineering teams shall design the approach for implementing </a:t>
            </a:r>
            <a:r>
              <a:rPr lang="en-US" sz="1400" dirty="0" smtClean="0"/>
              <a:t>an enterprise </a:t>
            </a:r>
            <a:r>
              <a:rPr lang="en-US" sz="1400" dirty="0"/>
              <a:t>derived PKI credential issuance service for unclassified </a:t>
            </a:r>
            <a:r>
              <a:rPr lang="en-US" sz="1400" dirty="0" smtClean="0"/>
              <a:t>Commercial Mobile Devices (CMDs)</a:t>
            </a:r>
          </a:p>
          <a:p>
            <a:r>
              <a:rPr lang="en-US" sz="1600" dirty="0" smtClean="0"/>
              <a:t>NSA/DISA Industry Day – Oct 2015</a:t>
            </a:r>
          </a:p>
          <a:p>
            <a:pPr lvl="1"/>
            <a:r>
              <a:rPr lang="en-US" sz="1400" dirty="0" smtClean="0"/>
              <a:t>Introduction of Purebred and its requirements to industry</a:t>
            </a:r>
          </a:p>
          <a:p>
            <a:r>
              <a:rPr lang="en-US" sz="1600" dirty="0" smtClean="0"/>
              <a:t>Purebred 1.0</a:t>
            </a:r>
          </a:p>
          <a:p>
            <a:pPr lvl="1"/>
            <a:r>
              <a:rPr lang="en-US" sz="1400" dirty="0" smtClean="0"/>
              <a:t>Initial Production Capability - August 2016</a:t>
            </a:r>
          </a:p>
          <a:p>
            <a:pPr lvl="1"/>
            <a:r>
              <a:rPr lang="en-US" sz="1400" dirty="0" smtClean="0"/>
              <a:t>Support for recovery of all user encryption keys – </a:t>
            </a:r>
            <a:r>
              <a:rPr lang="en-US" sz="1400" dirty="0" smtClean="0">
                <a:solidFill>
                  <a:schemeClr val="tx1"/>
                </a:solidFill>
              </a:rPr>
              <a:t>December </a:t>
            </a:r>
            <a:r>
              <a:rPr lang="en-US" sz="1400" dirty="0" smtClean="0"/>
              <a:t>2016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878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Purebred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84"/>
              </a:spcBef>
              <a:spcAft>
                <a:spcPts val="384"/>
              </a:spcAft>
            </a:pPr>
            <a:r>
              <a:rPr lang="en-US" sz="1600" dirty="0"/>
              <a:t>Purebred issued derived credentials enable users to utilize mobile signed and encrypted email and secure web browsing to CAC enabled websites without a reader or sled</a:t>
            </a:r>
          </a:p>
          <a:p>
            <a:pPr>
              <a:spcBef>
                <a:spcPts val="384"/>
              </a:spcBef>
              <a:spcAft>
                <a:spcPts val="384"/>
              </a:spcAft>
            </a:pPr>
            <a:r>
              <a:rPr lang="en-US" sz="1600" dirty="0"/>
              <a:t>Purebred provides a secure over-the-air credentialing process through a series of one-time passwords and user demonstrated possession and usage of CAC</a:t>
            </a:r>
          </a:p>
          <a:p>
            <a:pPr>
              <a:spcBef>
                <a:spcPts val="384"/>
              </a:spcBef>
              <a:spcAft>
                <a:spcPts val="384"/>
              </a:spcAft>
            </a:pPr>
            <a:r>
              <a:rPr lang="en-US" sz="1600" dirty="0"/>
              <a:t>Comprised of a key management server and set of apps for mobile devices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400" dirty="0"/>
              <a:t>Certificate enrollment 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400" dirty="0"/>
              <a:t>Encryption key recovery capabilities</a:t>
            </a:r>
          </a:p>
          <a:p>
            <a:pPr>
              <a:spcBef>
                <a:spcPts val="384"/>
              </a:spcBef>
              <a:spcAft>
                <a:spcPts val="384"/>
              </a:spcAft>
            </a:pPr>
            <a:r>
              <a:rPr lang="en-US" sz="1600" dirty="0"/>
              <a:t>Separates key management from device management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400" dirty="0"/>
              <a:t>Key management maintains affinity with PKI and is used across the enterprise, i.e., there is one DoD PKI used by all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400" dirty="0"/>
              <a:t>Device management can vary with operational scenario, i.e., different service/agency components can use different mobile device management (MDM) </a:t>
            </a:r>
            <a:r>
              <a:rPr lang="en-US" sz="1400" dirty="0" smtClean="0"/>
              <a:t>solutions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393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Purebred Supported </a:t>
            </a:r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84"/>
              </a:spcBef>
              <a:spcAft>
                <a:spcPts val="384"/>
              </a:spcAft>
            </a:pPr>
            <a:r>
              <a:rPr lang="en-US" sz="1400" dirty="0"/>
              <a:t>Supports </a:t>
            </a:r>
            <a:r>
              <a:rPr lang="en-US" sz="1400" dirty="0" smtClean="0"/>
              <a:t>four major mobile/tablet platforms </a:t>
            </a:r>
            <a:r>
              <a:rPr lang="en-US" sz="1400" dirty="0"/>
              <a:t>&amp; one USB platform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200" dirty="0" smtClean="0"/>
              <a:t>Apple iOS </a:t>
            </a:r>
            <a:r>
              <a:rPr lang="en-US" sz="1200" dirty="0"/>
              <a:t>8, iOS 9, iOS 10, iOS 11</a:t>
            </a:r>
          </a:p>
          <a:p>
            <a:pPr lvl="2">
              <a:spcBef>
                <a:spcPts val="384"/>
              </a:spcBef>
              <a:spcAft>
                <a:spcPts val="384"/>
              </a:spcAft>
            </a:pPr>
            <a:r>
              <a:rPr lang="en-US" sz="1200" dirty="0"/>
              <a:t>Managed and unmanaged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200" dirty="0"/>
              <a:t>Android 5, Android 6, Android 7</a:t>
            </a:r>
          </a:p>
          <a:p>
            <a:pPr lvl="2">
              <a:spcBef>
                <a:spcPts val="384"/>
              </a:spcBef>
              <a:spcAft>
                <a:spcPts val="384"/>
              </a:spcAft>
            </a:pPr>
            <a:r>
              <a:rPr lang="en-US" sz="1200" dirty="0"/>
              <a:t>Samsung Knox </a:t>
            </a:r>
            <a:endParaRPr lang="en-US" sz="1200" dirty="0" smtClean="0"/>
          </a:p>
          <a:p>
            <a:pPr lvl="2">
              <a:spcBef>
                <a:spcPts val="384"/>
              </a:spcBef>
              <a:spcAft>
                <a:spcPts val="384"/>
              </a:spcAft>
            </a:pPr>
            <a:r>
              <a:rPr lang="en-US" sz="1200" dirty="0" smtClean="0"/>
              <a:t>Android </a:t>
            </a:r>
            <a:r>
              <a:rPr lang="en-US" sz="1200" dirty="0"/>
              <a:t>for Work containers </a:t>
            </a:r>
            <a:endParaRPr lang="en-US" sz="1200" dirty="0" smtClean="0"/>
          </a:p>
          <a:p>
            <a:pPr lvl="2">
              <a:spcBef>
                <a:spcPts val="384"/>
              </a:spcBef>
              <a:spcAft>
                <a:spcPts val="384"/>
              </a:spcAft>
            </a:pPr>
            <a:r>
              <a:rPr lang="en-US" sz="1200" dirty="0" smtClean="0"/>
              <a:t>Unmanaged</a:t>
            </a:r>
            <a:endParaRPr lang="en-US" sz="1200" dirty="0"/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200" dirty="0"/>
              <a:t>Windows 10 and Windows 10 </a:t>
            </a:r>
            <a:r>
              <a:rPr lang="en-US" sz="1200" dirty="0" smtClean="0"/>
              <a:t>Anniversary Universal Windows Platform (UWP)*</a:t>
            </a:r>
            <a:endParaRPr lang="en-US" sz="1200" dirty="0"/>
          </a:p>
          <a:p>
            <a:pPr lvl="2">
              <a:spcBef>
                <a:spcPts val="384"/>
              </a:spcBef>
              <a:spcAft>
                <a:spcPts val="384"/>
              </a:spcAft>
            </a:pPr>
            <a:r>
              <a:rPr lang="en-US" sz="1200" dirty="0"/>
              <a:t>Surface Pro 3 and Surface Pro 4 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200" dirty="0"/>
              <a:t>Blackberry OS 10.3.3</a:t>
            </a:r>
          </a:p>
          <a:p>
            <a:pPr lvl="2">
              <a:spcBef>
                <a:spcPts val="384"/>
              </a:spcBef>
              <a:spcAft>
                <a:spcPts val="384"/>
              </a:spcAft>
            </a:pPr>
            <a:r>
              <a:rPr lang="en-US" sz="1200" dirty="0"/>
              <a:t>Work and </a:t>
            </a:r>
            <a:r>
              <a:rPr lang="en-US" sz="1200" dirty="0" smtClean="0"/>
              <a:t>personal</a:t>
            </a:r>
          </a:p>
          <a:p>
            <a:pPr marL="454026" lvl="2">
              <a:spcBef>
                <a:spcPts val="384"/>
              </a:spcBef>
              <a:spcAft>
                <a:spcPts val="384"/>
              </a:spcAft>
            </a:pPr>
            <a:r>
              <a:rPr lang="en-US" sz="1200" b="1" dirty="0"/>
              <a:t>Yubikey4</a:t>
            </a:r>
          </a:p>
          <a:p>
            <a:pPr marL="0" indent="0">
              <a:spcBef>
                <a:spcPts val="384"/>
              </a:spcBef>
              <a:spcAft>
                <a:spcPts val="384"/>
              </a:spcAft>
              <a:buNone/>
            </a:pPr>
            <a:r>
              <a:rPr lang="en-US" sz="1400" b="0" i="1" dirty="0"/>
              <a:t>*Current ongoing DoD policy work with use of Virtual Smart Card and TPM technology</a:t>
            </a:r>
          </a:p>
          <a:p>
            <a:pPr marL="0" indent="0">
              <a:spcBef>
                <a:spcPts val="384"/>
              </a:spcBef>
              <a:spcAft>
                <a:spcPts val="384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244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Purebred Agent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8674" y="4479166"/>
            <a:ext cx="2383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Info </a:t>
            </a:r>
            <a:r>
              <a:rPr lang="en-US" sz="1350" dirty="0"/>
              <a:t>Collection/Phase 0/Vetting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6084" y="4466912"/>
            <a:ext cx="2360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Phase 1/Phase 2/SCEP/Phase 3</a:t>
            </a:r>
          </a:p>
        </p:txBody>
      </p:sp>
      <p:pic>
        <p:nvPicPr>
          <p:cNvPr id="6" name="Picture 5" descr="Android - Beg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" y="1059813"/>
            <a:ext cx="1920240" cy="3413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ndroid - PreEnro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93" y="1059813"/>
            <a:ext cx="1920240" cy="3413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ndroid - Enro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4" y="1059813"/>
            <a:ext cx="1920240" cy="3413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ndroid - Confir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36" y="1059813"/>
            <a:ext cx="1920240" cy="3413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99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Purebred User </a:t>
            </a: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8816" y="4377670"/>
            <a:ext cx="1920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User Key Management Update</a:t>
            </a:r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4662306" y="4372077"/>
            <a:ext cx="1920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User Key Management Recovery</a:t>
            </a:r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06" y="964544"/>
            <a:ext cx="1920240" cy="3413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ndroid - UKM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6" y="966518"/>
            <a:ext cx="1920240" cy="3413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190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Purebred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/>
              <a:t>Initial capability deployed Fall 2016</a:t>
            </a:r>
          </a:p>
          <a:p>
            <a:r>
              <a:rPr lang="en-US" sz="1400" dirty="0"/>
              <a:t>Averaging </a:t>
            </a:r>
            <a:r>
              <a:rPr lang="en-US" sz="1400" u="sng" dirty="0">
                <a:solidFill>
                  <a:schemeClr val="tx1"/>
                </a:solidFill>
              </a:rPr>
              <a:t>2</a:t>
            </a:r>
            <a:r>
              <a:rPr lang="en-US" sz="1400" u="sng" dirty="0" smtClean="0">
                <a:solidFill>
                  <a:schemeClr val="tx1"/>
                </a:solidFill>
              </a:rPr>
              <a:t>000-3000</a:t>
            </a:r>
            <a:r>
              <a:rPr lang="en-US" sz="1400" u="sng" dirty="0" smtClean="0"/>
              <a:t> </a:t>
            </a:r>
            <a:r>
              <a:rPr lang="en-US" sz="1400" u="sng" dirty="0"/>
              <a:t>devices </a:t>
            </a:r>
            <a:r>
              <a:rPr lang="en-US" sz="1400" dirty="0"/>
              <a:t>enrolling per month </a:t>
            </a:r>
            <a:r>
              <a:rPr lang="en-US" sz="1400" dirty="0" smtClean="0"/>
              <a:t>and </a:t>
            </a:r>
            <a:r>
              <a:rPr lang="en-US" sz="1400" u="sng" dirty="0" smtClean="0"/>
              <a:t>50-100 new agents trained </a:t>
            </a:r>
            <a:r>
              <a:rPr lang="en-US" sz="1400" dirty="0" smtClean="0"/>
              <a:t>and granted permission to enroll device to Purebred across </a:t>
            </a:r>
            <a:r>
              <a:rPr lang="en-US" sz="1400" dirty="0"/>
              <a:t>all </a:t>
            </a:r>
            <a:r>
              <a:rPr lang="en-US" sz="1400" dirty="0" smtClean="0"/>
              <a:t>DoD mission </a:t>
            </a:r>
            <a:r>
              <a:rPr lang="en-US" sz="1400" dirty="0"/>
              <a:t>partners</a:t>
            </a:r>
          </a:p>
          <a:p>
            <a:r>
              <a:rPr lang="en-US" sz="1400" dirty="0" smtClean="0"/>
              <a:t>Quarterly </a:t>
            </a:r>
            <a:r>
              <a:rPr lang="en-US" sz="1400" dirty="0"/>
              <a:t>updates are deployed to provide new functionality and fixes</a:t>
            </a:r>
          </a:p>
          <a:p>
            <a:r>
              <a:rPr lang="en-US" sz="1400" dirty="0"/>
              <a:t>Top </a:t>
            </a:r>
            <a:r>
              <a:rPr lang="en-US" sz="1400" dirty="0" smtClean="0"/>
              <a:t>Purebred server priorities</a:t>
            </a:r>
            <a:r>
              <a:rPr lang="en-US" sz="1400" dirty="0"/>
              <a:t>: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200" dirty="0" smtClean="0"/>
              <a:t>1.4 </a:t>
            </a:r>
            <a:r>
              <a:rPr lang="en-US" sz="1200" dirty="0"/>
              <a:t>- Attestation (hand off from Qualcomm contract, Samsung </a:t>
            </a:r>
            <a:r>
              <a:rPr lang="en-US" sz="1200" dirty="0" smtClean="0"/>
              <a:t>evaluation </a:t>
            </a:r>
            <a:r>
              <a:rPr lang="en-US" sz="1200" dirty="0"/>
              <a:t>under way</a:t>
            </a:r>
            <a:r>
              <a:rPr lang="en-US" sz="1200" dirty="0" smtClean="0"/>
              <a:t>)</a:t>
            </a:r>
            <a:endParaRPr lang="en-US" sz="1200" dirty="0"/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200" dirty="0" smtClean="0"/>
              <a:t>1.5 - Server/Certificate </a:t>
            </a:r>
            <a:r>
              <a:rPr lang="en-US" sz="1200" dirty="0"/>
              <a:t>Authority high availability/service </a:t>
            </a:r>
            <a:r>
              <a:rPr lang="en-US" sz="1200" dirty="0" smtClean="0"/>
              <a:t>redundancy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200" dirty="0" smtClean="0"/>
              <a:t>2.0 – App and Server user interface improvement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r>
              <a:rPr lang="en-US" sz="1200" dirty="0"/>
              <a:t>Release independent major tasks:</a:t>
            </a:r>
          </a:p>
          <a:p>
            <a:pPr lvl="2">
              <a:spcBef>
                <a:spcPts val="384"/>
              </a:spcBef>
              <a:spcAft>
                <a:spcPts val="384"/>
              </a:spcAft>
            </a:pPr>
            <a:r>
              <a:rPr lang="en-US" sz="1200" dirty="0"/>
              <a:t>Purebred reachability from internet (whitelisting)</a:t>
            </a:r>
          </a:p>
          <a:p>
            <a:pPr lvl="2">
              <a:spcBef>
                <a:spcPts val="384"/>
              </a:spcBef>
              <a:spcAft>
                <a:spcPts val="384"/>
              </a:spcAft>
            </a:pPr>
            <a:r>
              <a:rPr lang="en-US" sz="1200" dirty="0"/>
              <a:t>Agent nomination streamlining</a:t>
            </a:r>
          </a:p>
          <a:p>
            <a:pPr lvl="1">
              <a:spcBef>
                <a:spcPts val="384"/>
              </a:spcBef>
              <a:spcAft>
                <a:spcPts val="384"/>
              </a:spcAft>
            </a:pPr>
            <a:endParaRPr lang="en-US" sz="12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4590396"/>
      </p:ext>
    </p:extLst>
  </p:cSld>
  <p:clrMapOvr>
    <a:masterClrMapping/>
  </p:clrMapOvr>
</p:sld>
</file>

<file path=ppt/theme/theme1.xml><?xml version="1.0" encoding="utf-8"?>
<a:theme xmlns:a="http://schemas.openxmlformats.org/drawingml/2006/main" name="Unclassified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O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ract-Acquisition-Sensitive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8C833F0E0240A5B190998F8CA74A" ma:contentTypeVersion="1" ma:contentTypeDescription="Create a new document." ma:contentTypeScope="" ma:versionID="15c2bb7c0d4b8ecc6f37de2e3b3f0a78">
  <xsd:schema xmlns:xsd="http://www.w3.org/2001/XMLSchema" xmlns:xs="http://www.w3.org/2001/XMLSchema" xmlns:p="http://schemas.microsoft.com/office/2006/metadata/properties" xmlns:ns2="e648ad6e-fba4-473c-aa06-8f15b8320985" targetNamespace="http://schemas.microsoft.com/office/2006/metadata/properties" ma:root="true" ma:fieldsID="e0aefe5fdfbcde45a4e490c1157eae90" ns2:_="">
    <xsd:import namespace="e648ad6e-fba4-473c-aa06-8f15b832098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8ad6e-fba4-473c-aa06-8f15b832098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648ad6e-fba4-473c-aa06-8f15b8320985">H5336N4YYRJV-4-904</_dlc_DocId>
    <_dlc_DocIdUrl xmlns="e648ad6e-fba4-473c-aa06-8f15b8320985">
      <Url>https://disa.deps.mil/org/BDC4/_layouts/DocIdRedir.aspx?ID=H5336N4YYRJV-4-904</Url>
      <Description>H5336N4YYRJV-4-904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7F60A5-6E85-45E6-B25E-D50591088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8ad6e-fba4-473c-aa06-8f15b8320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9ACF26-9A2C-43AE-9D1D-EC472471A97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B146018-6291-4587-B0DE-CEA642942CF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648ad6e-fba4-473c-aa06-8f15b832098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1B68764-485D-4903-B79F-667A5A69C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newDISAbriefing 151021.potx</Template>
  <TotalTime>2836</TotalTime>
  <Words>779</Words>
  <Application>Microsoft Office PowerPoint</Application>
  <PresentationFormat>On-screen Show (16:9)</PresentationFormat>
  <Paragraphs>111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Medium</vt:lpstr>
      <vt:lpstr>Franklin Gothic Medium Cond</vt:lpstr>
      <vt:lpstr>Wingdings</vt:lpstr>
      <vt:lpstr>Unclassified Slide Template</vt:lpstr>
      <vt:lpstr>FOUO Slide Template</vt:lpstr>
      <vt:lpstr>Contract-Acquisition-Sensitive Slide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disa.meade.bd.mbx.strategic-communications@mail.mil</Manager>
  <Company>Defense Information Systems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profile</dc:creator>
  <cp:lastModifiedBy>Iske, Brandon L CIV DISA ID (US)</cp:lastModifiedBy>
  <cp:revision>157</cp:revision>
  <dcterms:created xsi:type="dcterms:W3CDTF">2015-02-10T17:57:20Z</dcterms:created>
  <dcterms:modified xsi:type="dcterms:W3CDTF">2018-03-28T13:27:04Z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0x010100B1268C833F0E0240A5B190998F8CA74A</vt:lpwstr>
  </property>
  <property fmtid="{D5CDD505-2E9C-101B-9397-08002B2CF9AE}" pid="3" name="_dlc_DocIdItemGuid">
    <vt:lpwstr>189aad56-4fe0-41db-a957-c71497e3a622</vt:lpwstr>
  </property>
</Properties>
</file>